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72" r:id="rId2"/>
    <p:sldId id="311" r:id="rId3"/>
    <p:sldId id="313" r:id="rId4"/>
    <p:sldId id="320" r:id="rId5"/>
    <p:sldId id="352" r:id="rId6"/>
    <p:sldId id="322" r:id="rId7"/>
    <p:sldId id="351" r:id="rId8"/>
    <p:sldId id="325" r:id="rId9"/>
    <p:sldId id="321" r:id="rId10"/>
    <p:sldId id="323" r:id="rId11"/>
    <p:sldId id="330" r:id="rId12"/>
    <p:sldId id="329" r:id="rId13"/>
    <p:sldId id="362" r:id="rId14"/>
    <p:sldId id="333" r:id="rId15"/>
    <p:sldId id="344" r:id="rId16"/>
    <p:sldId id="358" r:id="rId17"/>
    <p:sldId id="346" r:id="rId18"/>
    <p:sldId id="361" r:id="rId19"/>
    <p:sldId id="348" r:id="rId20"/>
    <p:sldId id="349" r:id="rId21"/>
    <p:sldId id="364" r:id="rId22"/>
  </p:sldIdLst>
  <p:sldSz cx="9144000" cy="6858000" type="screen4x3"/>
  <p:notesSz cx="6950075" cy="9167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4" autoAdjust="0"/>
    <p:restoredTop sz="94660"/>
  </p:normalViewPr>
  <p:slideViewPr>
    <p:cSldViewPr>
      <p:cViewPr varScale="1">
        <p:scale>
          <a:sx n="108" d="100"/>
          <a:sy n="108" d="100"/>
        </p:scale>
        <p:origin x="996" y="108"/>
      </p:cViewPr>
      <p:guideLst>
        <p:guide orient="horz" pos="2160"/>
        <p:guide pos="2880"/>
      </p:guideLst>
    </p:cSldViewPr>
  </p:slideViewPr>
  <p:notesTextViewPr>
    <p:cViewPr>
      <p:scale>
        <a:sx n="1" d="1"/>
        <a:sy n="1" d="1"/>
      </p:scale>
      <p:origin x="0" y="0"/>
    </p:cViewPr>
  </p:notesTextViewPr>
  <p:sorterViewPr>
    <p:cViewPr>
      <p:scale>
        <a:sx n="41" d="100"/>
        <a:sy n="4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8" tIns="46049" rIns="92098" bIns="46049" rtlCol="0"/>
          <a:lstStyle>
            <a:lvl1pPr algn="l">
              <a:defRPr sz="1200"/>
            </a:lvl1pPr>
          </a:lstStyle>
          <a:p>
            <a:r>
              <a:rPr lang="en-US"/>
              <a:t>State Office Report</a:t>
            </a:r>
          </a:p>
        </p:txBody>
      </p:sp>
      <p:sp>
        <p:nvSpPr>
          <p:cNvPr id="3" name="Date Placeholder 2"/>
          <p:cNvSpPr>
            <a:spLocks noGrp="1"/>
          </p:cNvSpPr>
          <p:nvPr>
            <p:ph type="dt" sz="quarter" idx="1"/>
          </p:nvPr>
        </p:nvSpPr>
        <p:spPr>
          <a:xfrm>
            <a:off x="3936768" y="0"/>
            <a:ext cx="3011699" cy="458391"/>
          </a:xfrm>
          <a:prstGeom prst="rect">
            <a:avLst/>
          </a:prstGeom>
        </p:spPr>
        <p:txBody>
          <a:bodyPr vert="horz" lIns="92098" tIns="46049" rIns="92098" bIns="46049" rtlCol="0"/>
          <a:lstStyle>
            <a:lvl1pPr algn="r">
              <a:defRPr sz="1200"/>
            </a:lvl1pPr>
          </a:lstStyle>
          <a:p>
            <a:fld id="{4684C8F3-98CE-4640-A54F-29E66243633B}" type="datetimeFigureOut">
              <a:rPr lang="en-US" smtClean="0"/>
              <a:pPr/>
              <a:t>12/16/2020</a:t>
            </a:fld>
            <a:endParaRPr lang="en-US"/>
          </a:p>
        </p:txBody>
      </p:sp>
      <p:sp>
        <p:nvSpPr>
          <p:cNvPr id="4" name="Footer Placeholder 3"/>
          <p:cNvSpPr>
            <a:spLocks noGrp="1"/>
          </p:cNvSpPr>
          <p:nvPr>
            <p:ph type="ftr" sz="quarter" idx="2"/>
          </p:nvPr>
        </p:nvSpPr>
        <p:spPr>
          <a:xfrm>
            <a:off x="0" y="8707831"/>
            <a:ext cx="3011699" cy="458391"/>
          </a:xfrm>
          <a:prstGeom prst="rect">
            <a:avLst/>
          </a:prstGeom>
        </p:spPr>
        <p:txBody>
          <a:bodyPr vert="horz" lIns="92098" tIns="46049" rIns="92098" bIns="46049" rtlCol="0" anchor="b"/>
          <a:lstStyle>
            <a:lvl1pPr algn="l">
              <a:defRPr sz="1200"/>
            </a:lvl1pPr>
          </a:lstStyle>
          <a:p>
            <a:r>
              <a:rPr lang="en-US"/>
              <a:t>Spring Board Retreat 2011</a:t>
            </a:r>
          </a:p>
        </p:txBody>
      </p:sp>
      <p:sp>
        <p:nvSpPr>
          <p:cNvPr id="5" name="Slide Number Placeholder 4"/>
          <p:cNvSpPr>
            <a:spLocks noGrp="1"/>
          </p:cNvSpPr>
          <p:nvPr>
            <p:ph type="sldNum" sz="quarter" idx="3"/>
          </p:nvPr>
        </p:nvSpPr>
        <p:spPr>
          <a:xfrm>
            <a:off x="3936768" y="8707831"/>
            <a:ext cx="3011699" cy="458391"/>
          </a:xfrm>
          <a:prstGeom prst="rect">
            <a:avLst/>
          </a:prstGeom>
        </p:spPr>
        <p:txBody>
          <a:bodyPr vert="horz" lIns="92098" tIns="46049" rIns="92098" bIns="46049" rtlCol="0" anchor="b"/>
          <a:lstStyle>
            <a:lvl1pPr algn="r">
              <a:defRPr sz="1200"/>
            </a:lvl1pPr>
          </a:lstStyle>
          <a:p>
            <a:fld id="{634651DD-E885-4903-A36A-ACBDA65B7809}" type="slidenum">
              <a:rPr lang="en-US" smtClean="0"/>
              <a:pPr/>
              <a:t>‹#›</a:t>
            </a:fld>
            <a:endParaRPr lang="en-US"/>
          </a:p>
        </p:txBody>
      </p:sp>
    </p:spTree>
    <p:extLst>
      <p:ext uri="{BB962C8B-B14F-4D97-AF65-F5344CB8AC3E}">
        <p14:creationId xmlns:p14="http://schemas.microsoft.com/office/powerpoint/2010/main" val="34665063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8" tIns="46049" rIns="92098" bIns="46049" rtlCol="0"/>
          <a:lstStyle>
            <a:lvl1pPr algn="l">
              <a:defRPr sz="1200"/>
            </a:lvl1pPr>
          </a:lstStyle>
          <a:p>
            <a:r>
              <a:rPr lang="en-US"/>
              <a:t>State Office Report</a:t>
            </a:r>
          </a:p>
        </p:txBody>
      </p:sp>
      <p:sp>
        <p:nvSpPr>
          <p:cNvPr id="3" name="Date Placeholder 2"/>
          <p:cNvSpPr>
            <a:spLocks noGrp="1"/>
          </p:cNvSpPr>
          <p:nvPr>
            <p:ph type="dt" idx="1"/>
          </p:nvPr>
        </p:nvSpPr>
        <p:spPr>
          <a:xfrm>
            <a:off x="3936768" y="0"/>
            <a:ext cx="3011699" cy="458391"/>
          </a:xfrm>
          <a:prstGeom prst="rect">
            <a:avLst/>
          </a:prstGeom>
        </p:spPr>
        <p:txBody>
          <a:bodyPr vert="horz" lIns="92098" tIns="46049" rIns="92098" bIns="46049" rtlCol="0"/>
          <a:lstStyle>
            <a:lvl1pPr algn="r">
              <a:defRPr sz="1200"/>
            </a:lvl1pPr>
          </a:lstStyle>
          <a:p>
            <a:fld id="{0B0F3104-9EBA-4C96-8A4B-E8AE60AB20C9}" type="datetimeFigureOut">
              <a:rPr lang="en-US" smtClean="0"/>
              <a:pPr/>
              <a:t>12/16/2020</a:t>
            </a:fld>
            <a:endParaRPr lang="en-US"/>
          </a:p>
        </p:txBody>
      </p:sp>
      <p:sp>
        <p:nvSpPr>
          <p:cNvPr id="4" name="Slide Image Placeholder 3"/>
          <p:cNvSpPr>
            <a:spLocks noGrp="1" noRot="1" noChangeAspect="1"/>
          </p:cNvSpPr>
          <p:nvPr>
            <p:ph type="sldImg" idx="2"/>
          </p:nvPr>
        </p:nvSpPr>
        <p:spPr>
          <a:xfrm>
            <a:off x="1182688" y="687388"/>
            <a:ext cx="4584700" cy="3438525"/>
          </a:xfrm>
          <a:prstGeom prst="rect">
            <a:avLst/>
          </a:prstGeom>
          <a:noFill/>
          <a:ln w="12700">
            <a:solidFill>
              <a:prstClr val="black"/>
            </a:solidFill>
          </a:ln>
        </p:spPr>
        <p:txBody>
          <a:bodyPr vert="horz" lIns="92098" tIns="46049" rIns="92098" bIns="46049" rtlCol="0" anchor="ctr"/>
          <a:lstStyle/>
          <a:p>
            <a:endParaRPr lang="en-US"/>
          </a:p>
        </p:txBody>
      </p:sp>
      <p:sp>
        <p:nvSpPr>
          <p:cNvPr id="5" name="Notes Placeholder 4"/>
          <p:cNvSpPr>
            <a:spLocks noGrp="1"/>
          </p:cNvSpPr>
          <p:nvPr>
            <p:ph type="body" sz="quarter" idx="3"/>
          </p:nvPr>
        </p:nvSpPr>
        <p:spPr>
          <a:xfrm>
            <a:off x="695008" y="4354711"/>
            <a:ext cx="5560060" cy="4125516"/>
          </a:xfrm>
          <a:prstGeom prst="rect">
            <a:avLst/>
          </a:prstGeom>
        </p:spPr>
        <p:txBody>
          <a:bodyPr vert="horz" lIns="92098" tIns="46049" rIns="92098" bIns="460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07831"/>
            <a:ext cx="3011699" cy="458391"/>
          </a:xfrm>
          <a:prstGeom prst="rect">
            <a:avLst/>
          </a:prstGeom>
        </p:spPr>
        <p:txBody>
          <a:bodyPr vert="horz" lIns="92098" tIns="46049" rIns="92098" bIns="46049" rtlCol="0" anchor="b"/>
          <a:lstStyle>
            <a:lvl1pPr algn="l">
              <a:defRPr sz="1200"/>
            </a:lvl1pPr>
          </a:lstStyle>
          <a:p>
            <a:r>
              <a:rPr lang="en-US"/>
              <a:t>Spring Board Retreat 2011</a:t>
            </a:r>
          </a:p>
        </p:txBody>
      </p:sp>
      <p:sp>
        <p:nvSpPr>
          <p:cNvPr id="7" name="Slide Number Placeholder 6"/>
          <p:cNvSpPr>
            <a:spLocks noGrp="1"/>
          </p:cNvSpPr>
          <p:nvPr>
            <p:ph type="sldNum" sz="quarter" idx="5"/>
          </p:nvPr>
        </p:nvSpPr>
        <p:spPr>
          <a:xfrm>
            <a:off x="3936768" y="8707831"/>
            <a:ext cx="3011699" cy="458391"/>
          </a:xfrm>
          <a:prstGeom prst="rect">
            <a:avLst/>
          </a:prstGeom>
        </p:spPr>
        <p:txBody>
          <a:bodyPr vert="horz" lIns="92098" tIns="46049" rIns="92098" bIns="46049" rtlCol="0" anchor="b"/>
          <a:lstStyle>
            <a:lvl1pPr algn="r">
              <a:defRPr sz="1200"/>
            </a:lvl1pPr>
          </a:lstStyle>
          <a:p>
            <a:fld id="{01C2D8B3-9EEB-4D09-A6F6-B69CB0B9EE20}" type="slidenum">
              <a:rPr lang="en-US" smtClean="0"/>
              <a:pPr/>
              <a:t>‹#›</a:t>
            </a:fld>
            <a:endParaRPr lang="en-US"/>
          </a:p>
        </p:txBody>
      </p:sp>
    </p:spTree>
    <p:extLst>
      <p:ext uri="{BB962C8B-B14F-4D97-AF65-F5344CB8AC3E}">
        <p14:creationId xmlns:p14="http://schemas.microsoft.com/office/powerpoint/2010/main" val="11177826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It is critical that you use the engineering design process to develop your tower</a:t>
            </a:r>
            <a:r>
              <a:rPr lang="en-US" baseline="0" dirty="0"/>
              <a:t> support</a:t>
            </a:r>
            <a:r>
              <a:rPr lang="en-US" dirty="0"/>
              <a:t>.  Teams that invest the time into careful analysis, planning and testing tend to be more successful. </a:t>
            </a:r>
          </a:p>
        </p:txBody>
      </p:sp>
      <p:sp>
        <p:nvSpPr>
          <p:cNvPr id="4" name="Header Placeholder 3"/>
          <p:cNvSpPr>
            <a:spLocks noGrp="1"/>
          </p:cNvSpPr>
          <p:nvPr>
            <p:ph type="hdr" sz="quarter" idx="10"/>
          </p:nvPr>
        </p:nvSpPr>
        <p:spPr/>
        <p:txBody>
          <a:bodyPr/>
          <a:lstStyle/>
          <a:p>
            <a:r>
              <a:rPr lang="en-US"/>
              <a:t>State Office Report</a:t>
            </a:r>
          </a:p>
        </p:txBody>
      </p:sp>
      <p:sp>
        <p:nvSpPr>
          <p:cNvPr id="5" name="Footer Placeholder 4"/>
          <p:cNvSpPr>
            <a:spLocks noGrp="1"/>
          </p:cNvSpPr>
          <p:nvPr>
            <p:ph type="ftr" sz="quarter" idx="11"/>
          </p:nvPr>
        </p:nvSpPr>
        <p:spPr/>
        <p:txBody>
          <a:bodyPr/>
          <a:lstStyle/>
          <a:p>
            <a:r>
              <a:rPr lang="en-US"/>
              <a:t>Spring Board Retreat 2011</a:t>
            </a:r>
          </a:p>
        </p:txBody>
      </p:sp>
      <p:sp>
        <p:nvSpPr>
          <p:cNvPr id="6" name="Slide Number Placeholder 5"/>
          <p:cNvSpPr>
            <a:spLocks noGrp="1"/>
          </p:cNvSpPr>
          <p:nvPr>
            <p:ph type="sldNum" sz="quarter" idx="12"/>
          </p:nvPr>
        </p:nvSpPr>
        <p:spPr/>
        <p:txBody>
          <a:bodyPr/>
          <a:lstStyle/>
          <a:p>
            <a:fld id="{01C2D8B3-9EEB-4D09-A6F6-B69CB0B9EE2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17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125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541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562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514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5805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048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867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164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806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6367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274638"/>
            <a:ext cx="6172200" cy="10969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4D57E-613E-4792-9F54-5B805EC9BC46}" type="datetimeFigureOut">
              <a:rPr lang="en-US" smtClean="0">
                <a:solidFill>
                  <a:prstClr val="black">
                    <a:tint val="75000"/>
                  </a:prstClr>
                </a:solidFill>
              </a:rPr>
              <a:pPr/>
              <a:t>12/16/2020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379DB-5D25-4E34-956F-EFB6A90FD15F}" type="slidenum">
              <a:rPr lang="en-US" smtClean="0">
                <a:solidFill>
                  <a:prstClr val="black">
                    <a:tint val="75000"/>
                  </a:prstClr>
                </a:solidFill>
              </a:rPr>
              <a:pPr/>
              <a:t>‹#›</a:t>
            </a:fld>
            <a:endParaRPr lang="en-US">
              <a:solidFill>
                <a:prstClr val="black">
                  <a:tint val="75000"/>
                </a:prstClr>
              </a:solidFill>
            </a:endParaRPr>
          </a:p>
        </p:txBody>
      </p:sp>
      <p:sp>
        <p:nvSpPr>
          <p:cNvPr id="8" name="Rectangle 7"/>
          <p:cNvSpPr/>
          <p:nvPr userDrawn="1"/>
        </p:nvSpPr>
        <p:spPr>
          <a:xfrm>
            <a:off x="457200" y="1371600"/>
            <a:ext cx="8229600" cy="22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457200" y="6096000"/>
            <a:ext cx="8229600" cy="22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1" name="Picture 10">
            <a:extLst>
              <a:ext uri="{FF2B5EF4-FFF2-40B4-BE49-F238E27FC236}">
                <a16:creationId xmlns:a16="http://schemas.microsoft.com/office/drawing/2014/main" id="{12480455-384F-4FAC-96D6-99590BAF119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4429" y="425809"/>
            <a:ext cx="2079980" cy="838201"/>
          </a:xfrm>
          <a:prstGeom prst="rect">
            <a:avLst/>
          </a:prstGeom>
        </p:spPr>
      </p:pic>
    </p:spTree>
    <p:extLst>
      <p:ext uri="{BB962C8B-B14F-4D97-AF65-F5344CB8AC3E}">
        <p14:creationId xmlns:p14="http://schemas.microsoft.com/office/powerpoint/2010/main" val="391373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000" kern="1200" baseline="0">
          <a:solidFill>
            <a:schemeClr val="tx1"/>
          </a:solidFill>
          <a:latin typeface="Garamond" panose="02020404030301010803"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anose="02020404030301010803"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aramond" panose="02020404030301010803"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aramond" panose="02020404030301010803"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aramond" panose="02020404030301010803"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aramond" panose="020204040303010108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5" name="TextBox 4"/>
          <p:cNvSpPr txBox="1"/>
          <p:nvPr/>
        </p:nvSpPr>
        <p:spPr>
          <a:xfrm>
            <a:off x="1143000" y="3191470"/>
            <a:ext cx="6629400" cy="1754326"/>
          </a:xfrm>
          <a:prstGeom prst="rect">
            <a:avLst/>
          </a:prstGeom>
          <a:noFill/>
        </p:spPr>
        <p:txBody>
          <a:bodyPr wrap="square" rtlCol="0">
            <a:spAutoFit/>
          </a:bodyPr>
          <a:lstStyle/>
          <a:p>
            <a:pPr algn="ctr"/>
            <a:r>
              <a:rPr lang="en-US" sz="5400" dirty="0">
                <a:latin typeface="Garamond" panose="02020404030301010803" pitchFamily="18" charset="0"/>
              </a:rPr>
              <a:t>Find your team</a:t>
            </a:r>
          </a:p>
          <a:p>
            <a:pPr algn="ctr"/>
            <a:endParaRPr lang="en-US" sz="5400" dirty="0"/>
          </a:p>
        </p:txBody>
      </p:sp>
    </p:spTree>
    <p:extLst>
      <p:ext uri="{BB962C8B-B14F-4D97-AF65-F5344CB8AC3E}">
        <p14:creationId xmlns:p14="http://schemas.microsoft.com/office/powerpoint/2010/main" val="3777029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a:bodyPr>
          <a:lstStyle/>
          <a:p>
            <a:pPr marL="0" indent="0">
              <a:buNone/>
            </a:pPr>
            <a:r>
              <a:rPr lang="en-US" dirty="0"/>
              <a:t>Assign roles for each team member:</a:t>
            </a:r>
          </a:p>
          <a:p>
            <a:pPr marL="400050" lvl="1" indent="0"/>
            <a:r>
              <a:rPr lang="en-US" dirty="0"/>
              <a:t>Project Manager</a:t>
            </a:r>
          </a:p>
          <a:p>
            <a:pPr marL="400050" lvl="1" indent="0"/>
            <a:r>
              <a:rPr lang="en-US" dirty="0"/>
              <a:t>Design Engineer</a:t>
            </a:r>
          </a:p>
          <a:p>
            <a:pPr marL="400050" lvl="1" indent="0"/>
            <a:r>
              <a:rPr lang="en-US" dirty="0"/>
              <a:t>Structural Engineer</a:t>
            </a:r>
          </a:p>
          <a:p>
            <a:pPr marL="400050" lvl="1" indent="0"/>
            <a:r>
              <a:rPr lang="en-US" dirty="0"/>
              <a:t>Materials Engineer</a:t>
            </a:r>
          </a:p>
          <a:p>
            <a:pPr marL="400050" lvl="1" indent="0"/>
            <a:r>
              <a:rPr lang="en-US" dirty="0"/>
              <a:t>Test Engineer</a:t>
            </a:r>
          </a:p>
        </p:txBody>
      </p:sp>
    </p:spTree>
    <p:extLst>
      <p:ext uri="{BB962C8B-B14F-4D97-AF65-F5344CB8AC3E}">
        <p14:creationId xmlns:p14="http://schemas.microsoft.com/office/powerpoint/2010/main" val="367360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92500" lnSpcReduction="20000"/>
          </a:bodyPr>
          <a:lstStyle/>
          <a:p>
            <a:pPr>
              <a:buNone/>
            </a:pPr>
            <a:r>
              <a:rPr lang="en-US" cap="all" dirty="0"/>
              <a:t>Design constraints</a:t>
            </a:r>
            <a:r>
              <a:rPr lang="en-US" dirty="0"/>
              <a:t>:</a:t>
            </a:r>
            <a:endParaRPr lang="en-US" cap="all" dirty="0"/>
          </a:p>
          <a:p>
            <a:pPr lvl="0"/>
            <a:r>
              <a:rPr lang="en-US" dirty="0"/>
              <a:t>The container to hold the weights may not be modified in any way.</a:t>
            </a:r>
          </a:p>
          <a:p>
            <a:pPr lvl="0"/>
            <a:r>
              <a:rPr lang="en-US" dirty="0"/>
              <a:t>The base of the container must be a minimum of 8 inches off the ground.</a:t>
            </a:r>
          </a:p>
          <a:p>
            <a:pPr lvl="0"/>
            <a:r>
              <a:rPr lang="en-US" dirty="0"/>
              <a:t>No parts of the tower can be attached (via tape, adhesive, etc.) to the floor, walls or any external structure.  The tower must be able to stand on its own throughout the duration of judging.</a:t>
            </a:r>
          </a:p>
          <a:p>
            <a:pPr lvl="0"/>
            <a:r>
              <a:rPr lang="en-US" dirty="0"/>
              <a:t>ONLY the supplies specified in the materials list may be utilized as part of the tower. </a:t>
            </a:r>
          </a:p>
        </p:txBody>
      </p:sp>
    </p:spTree>
    <p:extLst>
      <p:ext uri="{BB962C8B-B14F-4D97-AF65-F5344CB8AC3E}">
        <p14:creationId xmlns:p14="http://schemas.microsoft.com/office/powerpoint/2010/main" val="392389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92500" lnSpcReduction="20000"/>
          </a:bodyPr>
          <a:lstStyle/>
          <a:p>
            <a:pPr lvl="0">
              <a:buNone/>
            </a:pPr>
            <a:r>
              <a:rPr lang="en-US" dirty="0"/>
              <a:t>Regulations for judging:</a:t>
            </a:r>
          </a:p>
          <a:p>
            <a:pPr lvl="0"/>
            <a:r>
              <a:rPr lang="en-US" dirty="0"/>
              <a:t>Judges will measure the height of the tower from the table/floor to the lowest point of the container.</a:t>
            </a:r>
          </a:p>
          <a:p>
            <a:pPr marL="0" lvl="0" indent="0">
              <a:buNone/>
            </a:pPr>
            <a:endParaRPr lang="en-US" sz="2400" dirty="0"/>
          </a:p>
          <a:p>
            <a:pPr lvl="0"/>
            <a:r>
              <a:rPr lang="en-US" dirty="0"/>
              <a:t>The Test Engineer will add weights to the inside of the container, one at a time.</a:t>
            </a:r>
            <a:r>
              <a:rPr lang="en-US" sz="2400" dirty="0"/>
              <a:t>  </a:t>
            </a:r>
            <a:r>
              <a:rPr lang="en-US" dirty="0"/>
              <a:t>During judging, the Test Engineer may NOT touch any part of the tower.</a:t>
            </a:r>
          </a:p>
          <a:p>
            <a:pPr marL="0" lvl="0" indent="0">
              <a:buNone/>
            </a:pPr>
            <a:endParaRPr lang="en-US" sz="2000" dirty="0"/>
          </a:p>
          <a:p>
            <a:pPr lvl="0"/>
            <a:r>
              <a:rPr lang="en-US" dirty="0"/>
              <a:t>Weights will continue to be added until the integrity of the tower has been compromised. </a:t>
            </a:r>
            <a:endParaRPr lang="en-US" sz="2400" dirty="0"/>
          </a:p>
        </p:txBody>
      </p:sp>
    </p:spTree>
    <p:extLst>
      <p:ext uri="{BB962C8B-B14F-4D97-AF65-F5344CB8AC3E}">
        <p14:creationId xmlns:p14="http://schemas.microsoft.com/office/powerpoint/2010/main" val="852446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85000" lnSpcReduction="10000"/>
          </a:bodyPr>
          <a:lstStyle/>
          <a:p>
            <a:pPr lvl="0"/>
            <a:r>
              <a:rPr lang="en-US" dirty="0"/>
              <a:t>The tower has been compromised if:  </a:t>
            </a:r>
          </a:p>
          <a:p>
            <a:pPr lvl="1">
              <a:buFont typeface="Courier New" panose="02070309020205020404" pitchFamily="49" charset="0"/>
              <a:buChar char="o"/>
            </a:pPr>
            <a:r>
              <a:rPr lang="en-US" dirty="0"/>
              <a:t>the container falls off the tower</a:t>
            </a:r>
          </a:p>
          <a:p>
            <a:pPr lvl="1">
              <a:buFont typeface="Courier New" panose="02070309020205020404" pitchFamily="49" charset="0"/>
              <a:buChar char="o"/>
            </a:pPr>
            <a:r>
              <a:rPr lang="en-US" dirty="0"/>
              <a:t>any weights fall out of the container or </a:t>
            </a:r>
          </a:p>
          <a:p>
            <a:pPr lvl="1">
              <a:buFont typeface="Courier New" panose="02070309020205020404" pitchFamily="49" charset="0"/>
              <a:buChar char="o"/>
            </a:pPr>
            <a:r>
              <a:rPr lang="en-US" dirty="0"/>
              <a:t>the height of the tower is reduced by an inch or more.</a:t>
            </a:r>
          </a:p>
          <a:p>
            <a:pPr marL="457200" lvl="1" indent="0">
              <a:buNone/>
            </a:pPr>
            <a:endParaRPr lang="en-US" sz="2000" dirty="0"/>
          </a:p>
          <a:p>
            <a:r>
              <a:rPr lang="en-US" dirty="0"/>
              <a:t>The number of weights in the container just before the tower collapsed will be counted as the maximum capacity of the tower and recorded on the scoring sheet. </a:t>
            </a:r>
          </a:p>
          <a:p>
            <a:pPr marL="0" indent="0">
              <a:buNone/>
            </a:pPr>
            <a:endParaRPr lang="en-US" sz="2400" dirty="0"/>
          </a:p>
          <a:p>
            <a:pPr lvl="0"/>
            <a:r>
              <a:rPr lang="en-US" dirty="0"/>
              <a:t>Team members may watch the judging runs from a distance, as specified by the judges.</a:t>
            </a:r>
            <a:endParaRPr lang="en-US" sz="2400" dirty="0"/>
          </a:p>
        </p:txBody>
      </p:sp>
    </p:spTree>
    <p:extLst>
      <p:ext uri="{BB962C8B-B14F-4D97-AF65-F5344CB8AC3E}">
        <p14:creationId xmlns:p14="http://schemas.microsoft.com/office/powerpoint/2010/main" val="71675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graphicFrame>
        <p:nvGraphicFramePr>
          <p:cNvPr id="5" name="Table 4"/>
          <p:cNvGraphicFramePr>
            <a:graphicFrameLocks noGrp="1"/>
          </p:cNvGraphicFramePr>
          <p:nvPr>
            <p:extLst>
              <p:ext uri="{D42A27DB-BD31-4B8C-83A1-F6EECF244321}">
                <p14:modId xmlns:p14="http://schemas.microsoft.com/office/powerpoint/2010/main" val="3673280191"/>
              </p:ext>
            </p:extLst>
          </p:nvPr>
        </p:nvGraphicFramePr>
        <p:xfrm>
          <a:off x="457200" y="1752599"/>
          <a:ext cx="8229600" cy="3810001"/>
        </p:xfrm>
        <a:graphic>
          <a:graphicData uri="http://schemas.openxmlformats.org/drawingml/2006/table">
            <a:tbl>
              <a:tblPr firstRow="1" firstCol="1" bandRow="1">
                <a:tableStyleId>{5C22544A-7EE6-4342-B048-85BDC9FD1C3A}</a:tableStyleId>
              </a:tblPr>
              <a:tblGrid>
                <a:gridCol w="6472550">
                  <a:extLst>
                    <a:ext uri="{9D8B030D-6E8A-4147-A177-3AD203B41FA5}">
                      <a16:colId xmlns:a16="http://schemas.microsoft.com/office/drawing/2014/main" val="20000"/>
                    </a:ext>
                  </a:extLst>
                </a:gridCol>
                <a:gridCol w="1757050">
                  <a:extLst>
                    <a:ext uri="{9D8B030D-6E8A-4147-A177-3AD203B41FA5}">
                      <a16:colId xmlns:a16="http://schemas.microsoft.com/office/drawing/2014/main" val="20001"/>
                    </a:ext>
                  </a:extLst>
                </a:gridCol>
              </a:tblGrid>
              <a:tr h="381000">
                <a:tc>
                  <a:txBody>
                    <a:bodyPr/>
                    <a:lstStyle/>
                    <a:p>
                      <a:pPr marL="0" marR="0" algn="ctr">
                        <a:spcBef>
                          <a:spcPts val="0"/>
                        </a:spcBef>
                        <a:spcAft>
                          <a:spcPts val="0"/>
                        </a:spcAft>
                      </a:pPr>
                      <a:r>
                        <a:rPr lang="en-US" sz="1400" dirty="0">
                          <a:effectLst/>
                        </a:rPr>
                        <a:t>TASK</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a:effectLst/>
                        </a:rPr>
                        <a:t>SCORE</a:t>
                      </a:r>
                      <a:endParaRPr lang="en-US" sz="1400">
                        <a:effectLst/>
                        <a:latin typeface="Calibri"/>
                        <a:ea typeface="Arial"/>
                        <a:cs typeface="Times New Roman"/>
                      </a:endParaRPr>
                    </a:p>
                  </a:txBody>
                  <a:tcPr marL="68580" marR="68580" marT="0" marB="0" anchor="ctr"/>
                </a:tc>
                <a:extLst>
                  <a:ext uri="{0D108BD9-81ED-4DB2-BD59-A6C34878D82A}">
                    <a16:rowId xmlns:a16="http://schemas.microsoft.com/office/drawing/2014/main" val="10000"/>
                  </a:ext>
                </a:extLst>
              </a:tr>
              <a:tr h="381000">
                <a:tc>
                  <a:txBody>
                    <a:bodyPr/>
                    <a:lstStyle/>
                    <a:p>
                      <a:pPr marL="0" marR="0">
                        <a:spcBef>
                          <a:spcPts val="0"/>
                        </a:spcBef>
                        <a:spcAft>
                          <a:spcPts val="0"/>
                        </a:spcAft>
                      </a:pPr>
                      <a:r>
                        <a:rPr lang="en-US" sz="1400" dirty="0">
                          <a:effectLst/>
                          <a:latin typeface="+mn-lt"/>
                          <a:ea typeface="+mn-ea"/>
                          <a:cs typeface="+mn-cs"/>
                        </a:rPr>
                        <a:t>Base</a:t>
                      </a:r>
                      <a:r>
                        <a:rPr lang="en-US" sz="1400" baseline="0" dirty="0">
                          <a:effectLst/>
                          <a:latin typeface="+mn-lt"/>
                          <a:ea typeface="+mn-ea"/>
                          <a:cs typeface="+mn-cs"/>
                        </a:rPr>
                        <a:t> of the container is 8” high</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a:effectLst/>
                        </a:rPr>
                        <a:t>10</a:t>
                      </a:r>
                      <a:endParaRPr lang="en-US" sz="1400">
                        <a:effectLst/>
                        <a:latin typeface="Calibri"/>
                        <a:ea typeface="Arial"/>
                        <a:cs typeface="Times New Roman"/>
                      </a:endParaRPr>
                    </a:p>
                  </a:txBody>
                  <a:tcPr marL="68580" marR="68580" marT="0" marB="0" anchor="ctr"/>
                </a:tc>
                <a:extLst>
                  <a:ext uri="{0D108BD9-81ED-4DB2-BD59-A6C34878D82A}">
                    <a16:rowId xmlns:a16="http://schemas.microsoft.com/office/drawing/2014/main" val="10001"/>
                  </a:ext>
                </a:extLst>
              </a:tr>
              <a:tr h="381000">
                <a:tc>
                  <a:txBody>
                    <a:bodyPr/>
                    <a:lstStyle/>
                    <a:p>
                      <a:pPr marL="0" marR="0">
                        <a:spcBef>
                          <a:spcPts val="0"/>
                        </a:spcBef>
                        <a:spcAft>
                          <a:spcPts val="0"/>
                        </a:spcAft>
                      </a:pPr>
                      <a:r>
                        <a:rPr lang="en-US" sz="1400" dirty="0">
                          <a:effectLst/>
                        </a:rPr>
                        <a:t>Each weight added to tower before it is compromised</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dirty="0">
                          <a:effectLst/>
                        </a:rPr>
                        <a:t>5 points per weight</a:t>
                      </a:r>
                      <a:endParaRPr lang="en-US" sz="1400" dirty="0">
                        <a:effectLst/>
                        <a:latin typeface="Calibri"/>
                        <a:ea typeface="Arial"/>
                        <a:cs typeface="Times New Roman"/>
                      </a:endParaRPr>
                    </a:p>
                  </a:txBody>
                  <a:tcPr marL="68580" marR="68580" marT="0" marB="0" anchor="ctr"/>
                </a:tc>
                <a:extLst>
                  <a:ext uri="{0D108BD9-81ED-4DB2-BD59-A6C34878D82A}">
                    <a16:rowId xmlns:a16="http://schemas.microsoft.com/office/drawing/2014/main" val="10002"/>
                  </a:ext>
                </a:extLst>
              </a:tr>
              <a:tr h="381000">
                <a:tc>
                  <a:txBody>
                    <a:bodyPr/>
                    <a:lstStyle/>
                    <a:p>
                      <a:pPr marL="0" marR="0">
                        <a:spcBef>
                          <a:spcPts val="0"/>
                        </a:spcBef>
                        <a:spcAft>
                          <a:spcPts val="0"/>
                        </a:spcAft>
                      </a:pPr>
                      <a:r>
                        <a:rPr lang="en-US" sz="1400" dirty="0">
                          <a:effectLst/>
                          <a:latin typeface="Calibri"/>
                          <a:ea typeface="Arial"/>
                          <a:cs typeface="Times New Roman"/>
                        </a:rPr>
                        <a:t>Creative/innovative</a:t>
                      </a:r>
                      <a:r>
                        <a:rPr lang="en-US" sz="1400" baseline="0" dirty="0">
                          <a:effectLst/>
                          <a:latin typeface="Calibri"/>
                          <a:ea typeface="Arial"/>
                          <a:cs typeface="Times New Roman"/>
                        </a:rPr>
                        <a:t> approach</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dirty="0">
                          <a:effectLst/>
                        </a:rPr>
                        <a:t>1-7</a:t>
                      </a:r>
                      <a:endParaRPr lang="en-US" sz="1400" dirty="0">
                        <a:effectLst/>
                        <a:latin typeface="Calibri"/>
                        <a:ea typeface="Arial"/>
                        <a:cs typeface="Times New Roman"/>
                      </a:endParaRPr>
                    </a:p>
                  </a:txBody>
                  <a:tcPr marL="68580" marR="68580" marT="0" marB="0" anchor="ctr"/>
                </a:tc>
                <a:extLst>
                  <a:ext uri="{0D108BD9-81ED-4DB2-BD59-A6C34878D82A}">
                    <a16:rowId xmlns:a16="http://schemas.microsoft.com/office/drawing/2014/main" val="10003"/>
                  </a:ext>
                </a:extLst>
              </a:tr>
              <a:tr h="381000">
                <a:tc>
                  <a:txBody>
                    <a:bodyPr/>
                    <a:lstStyle/>
                    <a:p>
                      <a:pPr marL="0" marR="0">
                        <a:spcBef>
                          <a:spcPts val="0"/>
                        </a:spcBef>
                        <a:spcAft>
                          <a:spcPts val="0"/>
                        </a:spcAft>
                      </a:pPr>
                      <a:r>
                        <a:rPr lang="en-US" sz="1400" b="1" kern="1200" dirty="0">
                          <a:solidFill>
                            <a:schemeClr val="lt1"/>
                          </a:solidFill>
                          <a:effectLst/>
                          <a:latin typeface="+mn-lt"/>
                          <a:ea typeface="+mn-ea"/>
                          <a:cs typeface="+mn-cs"/>
                        </a:rPr>
                        <a:t>From 12 and 15.75 inches</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dirty="0">
                          <a:effectLst/>
                          <a:latin typeface="Calibri"/>
                          <a:ea typeface="Arial"/>
                          <a:cs typeface="Times New Roman"/>
                        </a:rPr>
                        <a:t>10 bonus points</a:t>
                      </a:r>
                    </a:p>
                  </a:txBody>
                  <a:tcPr marL="68580" marR="68580" marT="0" marB="0" anchor="ctr"/>
                </a:tc>
                <a:extLst>
                  <a:ext uri="{0D108BD9-81ED-4DB2-BD59-A6C34878D82A}">
                    <a16:rowId xmlns:a16="http://schemas.microsoft.com/office/drawing/2014/main" val="10004"/>
                  </a:ext>
                </a:extLst>
              </a:tr>
              <a:tr h="381000">
                <a:tc>
                  <a:txBody>
                    <a:bodyPr/>
                    <a:lstStyle/>
                    <a:p>
                      <a:pPr marL="0" marR="0">
                        <a:spcBef>
                          <a:spcPts val="0"/>
                        </a:spcBef>
                        <a:spcAft>
                          <a:spcPts val="0"/>
                        </a:spcAft>
                      </a:pPr>
                      <a:r>
                        <a:rPr lang="en-US" sz="1400" b="1" kern="1200" dirty="0">
                          <a:solidFill>
                            <a:schemeClr val="lt1"/>
                          </a:solidFill>
                          <a:effectLst/>
                          <a:latin typeface="+mn-lt"/>
                          <a:ea typeface="+mn-ea"/>
                          <a:cs typeface="+mn-cs"/>
                        </a:rPr>
                        <a:t>From 16 and 19.75 inches</a:t>
                      </a:r>
                      <a:endParaRPr lang="en-US" sz="1400" dirty="0">
                        <a:effectLst/>
                        <a:latin typeface="Calibri"/>
                        <a:ea typeface="Arial"/>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Arial"/>
                          <a:cs typeface="Times New Roman"/>
                        </a:rPr>
                        <a:t>20 bonus points</a:t>
                      </a:r>
                    </a:p>
                  </a:txBody>
                  <a:tcPr marL="68580" marR="68580" marT="0" marB="0" anchor="ctr"/>
                </a:tc>
                <a:extLst>
                  <a:ext uri="{0D108BD9-81ED-4DB2-BD59-A6C34878D82A}">
                    <a16:rowId xmlns:a16="http://schemas.microsoft.com/office/drawing/2014/main" val="10005"/>
                  </a:ext>
                </a:extLst>
              </a:tr>
              <a:tr h="381001">
                <a:tc>
                  <a:txBody>
                    <a:bodyPr/>
                    <a:lstStyle/>
                    <a:p>
                      <a:pPr marL="0" marR="0">
                        <a:spcBef>
                          <a:spcPts val="0"/>
                        </a:spcBef>
                        <a:spcAft>
                          <a:spcPts val="0"/>
                        </a:spcAft>
                      </a:pPr>
                      <a:r>
                        <a:rPr lang="en-US" sz="1400" b="1" kern="1200" dirty="0">
                          <a:solidFill>
                            <a:schemeClr val="lt1"/>
                          </a:solidFill>
                          <a:effectLst/>
                          <a:latin typeface="+mn-lt"/>
                          <a:ea typeface="+mn-ea"/>
                          <a:cs typeface="+mn-cs"/>
                        </a:rPr>
                        <a:t>From 20 and 23.75 inches</a:t>
                      </a:r>
                      <a:endParaRPr lang="en-US" sz="1400" dirty="0">
                        <a:effectLst/>
                        <a:latin typeface="Calibri"/>
                        <a:ea typeface="Arial"/>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Arial"/>
                          <a:cs typeface="Times New Roman"/>
                        </a:rPr>
                        <a:t>30 bonus points</a:t>
                      </a:r>
                    </a:p>
                  </a:txBody>
                  <a:tcPr marL="68580" marR="68580" marT="0" marB="0" anchor="ctr"/>
                </a:tc>
                <a:extLst>
                  <a:ext uri="{0D108BD9-81ED-4DB2-BD59-A6C34878D82A}">
                    <a16:rowId xmlns:a16="http://schemas.microsoft.com/office/drawing/2014/main" val="10006"/>
                  </a:ext>
                </a:extLst>
              </a:tr>
              <a:tr h="381000">
                <a:tc>
                  <a:txBody>
                    <a:bodyPr/>
                    <a:lstStyle/>
                    <a:p>
                      <a:pPr marL="0" marR="0">
                        <a:spcBef>
                          <a:spcPts val="0"/>
                        </a:spcBef>
                        <a:spcAft>
                          <a:spcPts val="0"/>
                        </a:spcAft>
                      </a:pPr>
                      <a:r>
                        <a:rPr lang="en-US" sz="1400" dirty="0">
                          <a:effectLst/>
                          <a:latin typeface="Calibri"/>
                          <a:ea typeface="Arial"/>
                          <a:cs typeface="Times New Roman"/>
                        </a:rPr>
                        <a:t>From 24</a:t>
                      </a:r>
                      <a:r>
                        <a:rPr lang="en-US" sz="1400" baseline="0" dirty="0">
                          <a:effectLst/>
                          <a:latin typeface="Calibri"/>
                          <a:ea typeface="Arial"/>
                          <a:cs typeface="Times New Roman"/>
                        </a:rPr>
                        <a:t> to 27.75 inches</a:t>
                      </a:r>
                      <a:endParaRPr lang="en-US" sz="1400" dirty="0">
                        <a:effectLst/>
                        <a:latin typeface="Calibri"/>
                        <a:ea typeface="Arial"/>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Arial"/>
                          <a:cs typeface="Times New Roman"/>
                        </a:rPr>
                        <a:t>40 bonus points</a:t>
                      </a:r>
                    </a:p>
                  </a:txBody>
                  <a:tcPr marL="68580" marR="68580" marT="0" marB="0" anchor="ctr"/>
                </a:tc>
                <a:extLst>
                  <a:ext uri="{0D108BD9-81ED-4DB2-BD59-A6C34878D82A}">
                    <a16:rowId xmlns:a16="http://schemas.microsoft.com/office/drawing/2014/main" val="10007"/>
                  </a:ext>
                </a:extLst>
              </a:tr>
              <a:tr h="381000">
                <a:tc>
                  <a:txBody>
                    <a:bodyPr/>
                    <a:lstStyle/>
                    <a:p>
                      <a:pPr marL="0" marR="0">
                        <a:spcBef>
                          <a:spcPts val="0"/>
                        </a:spcBef>
                        <a:spcAft>
                          <a:spcPts val="0"/>
                        </a:spcAft>
                      </a:pPr>
                      <a:r>
                        <a:rPr lang="en-US" sz="1400" b="1" kern="1200" dirty="0">
                          <a:solidFill>
                            <a:schemeClr val="lt1"/>
                          </a:solidFill>
                          <a:effectLst/>
                          <a:latin typeface="+mn-lt"/>
                          <a:ea typeface="+mn-ea"/>
                          <a:cs typeface="+mn-cs"/>
                        </a:rPr>
                        <a:t>Above 28 inches</a:t>
                      </a:r>
                      <a:endParaRPr lang="en-US" sz="1400" dirty="0">
                        <a:effectLst/>
                        <a:latin typeface="Calibri"/>
                        <a:ea typeface="Arial"/>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mn-ea"/>
                          <a:cs typeface="+mn-cs"/>
                        </a:rPr>
                        <a:t>60 </a:t>
                      </a:r>
                      <a:r>
                        <a:rPr lang="en-US" sz="1400" dirty="0">
                          <a:effectLst/>
                          <a:latin typeface="+mn-lt"/>
                          <a:ea typeface="Arial"/>
                          <a:cs typeface="Times New Roman"/>
                        </a:rPr>
                        <a:t>bonus points</a:t>
                      </a:r>
                    </a:p>
                  </a:txBody>
                  <a:tcPr marL="68580" marR="68580" marT="0" marB="0" anchor="ctr"/>
                </a:tc>
                <a:extLst>
                  <a:ext uri="{0D108BD9-81ED-4DB2-BD59-A6C34878D82A}">
                    <a16:rowId xmlns:a16="http://schemas.microsoft.com/office/drawing/2014/main" val="10008"/>
                  </a:ext>
                </a:extLst>
              </a:tr>
              <a:tr h="381000">
                <a:tc>
                  <a:txBody>
                    <a:bodyPr/>
                    <a:lstStyle/>
                    <a:p>
                      <a:pPr marL="0" marR="0">
                        <a:spcBef>
                          <a:spcPts val="0"/>
                        </a:spcBef>
                        <a:spcAft>
                          <a:spcPts val="0"/>
                        </a:spcAft>
                      </a:pPr>
                      <a:r>
                        <a:rPr lang="en-US" sz="1400" dirty="0">
                          <a:effectLst/>
                        </a:rPr>
                        <a:t>TOTAL SCORE</a:t>
                      </a:r>
                      <a:endParaRPr lang="en-US" sz="1400" dirty="0">
                        <a:effectLst/>
                        <a:latin typeface="Calibri"/>
                        <a:ea typeface="Arial"/>
                        <a:cs typeface="Times New Roman"/>
                      </a:endParaRPr>
                    </a:p>
                  </a:txBody>
                  <a:tcPr marL="68580" marR="68580" marT="0" marB="0" anchor="ctr"/>
                </a:tc>
                <a:tc>
                  <a:txBody>
                    <a:bodyPr/>
                    <a:lstStyle/>
                    <a:p>
                      <a:pPr marL="0" marR="0" algn="ctr">
                        <a:spcBef>
                          <a:spcPts val="0"/>
                        </a:spcBef>
                        <a:spcAft>
                          <a:spcPts val="0"/>
                        </a:spcAft>
                      </a:pPr>
                      <a:r>
                        <a:rPr lang="en-US" sz="1400" dirty="0">
                          <a:effectLst/>
                        </a:rPr>
                        <a:t>Sum of above</a:t>
                      </a:r>
                      <a:endParaRPr lang="en-US" sz="1400" dirty="0">
                        <a:effectLst/>
                        <a:latin typeface="Calibri"/>
                        <a:ea typeface="Arial"/>
                        <a:cs typeface="Times New Roman"/>
                      </a:endParaRPr>
                    </a:p>
                  </a:txBody>
                  <a:tcPr marL="68580" marR="68580" marT="0"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0878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92500" lnSpcReduction="10000"/>
          </a:bodyPr>
          <a:lstStyle/>
          <a:p>
            <a:pPr marL="0" indent="0">
              <a:buNone/>
            </a:pPr>
            <a:r>
              <a:rPr lang="en-US" dirty="0"/>
              <a:t>Suggestions</a:t>
            </a:r>
          </a:p>
          <a:p>
            <a:pPr lvl="0"/>
            <a:r>
              <a:rPr lang="en-US" dirty="0"/>
              <a:t>Spend about 10 minutes planning and drawing your design before building.</a:t>
            </a:r>
          </a:p>
          <a:p>
            <a:pPr lvl="0"/>
            <a:r>
              <a:rPr lang="en-US" dirty="0"/>
              <a:t>Test your tower as you build to make sure it works.</a:t>
            </a:r>
          </a:p>
          <a:p>
            <a:pPr lvl="0"/>
            <a:r>
              <a:rPr lang="en-US" dirty="0"/>
              <a:t>Divide and conquer – allow team members to work on different parts of the tower.</a:t>
            </a:r>
          </a:p>
          <a:p>
            <a:pPr lvl="0"/>
            <a:r>
              <a:rPr lang="en-US" dirty="0"/>
              <a:t>Be creative.  There are many different ways to build a winning structure, so think about different approaches you could take.</a:t>
            </a:r>
          </a:p>
          <a:p>
            <a:pPr marL="0" indent="0">
              <a:buNone/>
            </a:pPr>
            <a:endParaRPr lang="en-US" dirty="0"/>
          </a:p>
        </p:txBody>
      </p:sp>
    </p:spTree>
    <p:extLst>
      <p:ext uri="{BB962C8B-B14F-4D97-AF65-F5344CB8AC3E}">
        <p14:creationId xmlns:p14="http://schemas.microsoft.com/office/powerpoint/2010/main" val="684841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a:bodyPr>
          <a:lstStyle/>
          <a:p>
            <a:pPr marL="0" indent="0">
              <a:buNone/>
            </a:pPr>
            <a:r>
              <a:rPr lang="en-US" dirty="0"/>
              <a:t>Some quick hints:</a:t>
            </a:r>
            <a:endParaRPr lang="en-US" b="1" dirty="0"/>
          </a:p>
          <a:p>
            <a:r>
              <a:rPr lang="en-US" dirty="0"/>
              <a:t>Study all of your supplies and think about multiple ways to use them.</a:t>
            </a:r>
          </a:p>
          <a:p>
            <a:r>
              <a:rPr lang="en-US" dirty="0"/>
              <a:t>Determine how you will build a strong structure.</a:t>
            </a:r>
          </a:p>
          <a:p>
            <a:r>
              <a:rPr lang="en-US" dirty="0"/>
              <a:t>Use the Engineering Process to design, build and test your tower.</a:t>
            </a:r>
          </a:p>
        </p:txBody>
      </p:sp>
    </p:spTree>
    <p:extLst>
      <p:ext uri="{BB962C8B-B14F-4D97-AF65-F5344CB8AC3E}">
        <p14:creationId xmlns:p14="http://schemas.microsoft.com/office/powerpoint/2010/main" val="1377905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r>
              <a:rPr lang="en-US" dirty="0"/>
              <a:t>Read the instructions carefully, follow them precisely.  Read what the rules state and base your decisions on the rules.  If the rules do not state that you cannot do something, then you may do it, as long as it is safe and not destructive.</a:t>
            </a:r>
            <a:endParaRPr lang="en-US" b="1" dirty="0"/>
          </a:p>
          <a:p>
            <a:pPr marL="0" indent="0">
              <a:buNone/>
            </a:pPr>
            <a:endParaRPr lang="en-US" dirty="0"/>
          </a:p>
        </p:txBody>
      </p:sp>
    </p:spTree>
    <p:extLst>
      <p:ext uri="{BB962C8B-B14F-4D97-AF65-F5344CB8AC3E}">
        <p14:creationId xmlns:p14="http://schemas.microsoft.com/office/powerpoint/2010/main" val="3054152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r>
              <a:rPr lang="en-US" dirty="0"/>
              <a:t>Listen carefully when you hear the air horn in the work area.  Instructions will be given at that time.</a:t>
            </a:r>
            <a:endParaRPr lang="en-US" b="1" dirty="0"/>
          </a:p>
          <a:p>
            <a:pPr marL="0" indent="0">
              <a:buNone/>
            </a:pPr>
            <a:endParaRPr lang="en-US" dirty="0"/>
          </a:p>
        </p:txBody>
      </p:sp>
    </p:spTree>
    <p:extLst>
      <p:ext uri="{BB962C8B-B14F-4D97-AF65-F5344CB8AC3E}">
        <p14:creationId xmlns:p14="http://schemas.microsoft.com/office/powerpoint/2010/main" val="4281961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a:bodyPr>
          <a:lstStyle/>
          <a:p>
            <a:pPr marL="0" indent="0">
              <a:buNone/>
            </a:pPr>
            <a:endParaRPr lang="en-US" dirty="0"/>
          </a:p>
          <a:p>
            <a:pPr marL="0" indent="0">
              <a:buNone/>
            </a:pPr>
            <a:r>
              <a:rPr lang="en-US" dirty="0"/>
              <a:t>You are responsible for cleaning up your work area.  You will not be judged until your area is clean and all trash has been thrown out.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48934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r>
              <a:rPr lang="en-US" dirty="0"/>
              <a:t>Why a Team Design Challenge?</a:t>
            </a:r>
          </a:p>
          <a:p>
            <a:pPr marL="400050" lvl="1" indent="0"/>
            <a:r>
              <a:rPr lang="en-US" dirty="0"/>
              <a:t>Learn Engineering Design Process</a:t>
            </a:r>
          </a:p>
          <a:p>
            <a:pPr marL="400050" lvl="1" indent="0"/>
            <a:r>
              <a:rPr lang="en-US" dirty="0"/>
              <a:t>Work with a team of other talented TAME students</a:t>
            </a:r>
          </a:p>
          <a:p>
            <a:pPr marL="400050" lvl="1" indent="0"/>
            <a:r>
              <a:rPr lang="en-US" dirty="0"/>
              <a:t>It’s really fun!</a:t>
            </a:r>
          </a:p>
        </p:txBody>
      </p:sp>
    </p:spTree>
    <p:extLst>
      <p:ext uri="{BB962C8B-B14F-4D97-AF65-F5344CB8AC3E}">
        <p14:creationId xmlns:p14="http://schemas.microsoft.com/office/powerpoint/2010/main" val="1078596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r>
              <a:rPr lang="en-US" dirty="0"/>
              <a:t>When you leave the auditorium, stay with your team and find the table where you will be working.  You may not touch any of the items on your table until our head judges give you the signal to start.</a:t>
            </a:r>
          </a:p>
          <a:p>
            <a:pPr marL="0" indent="0">
              <a:buNone/>
            </a:pPr>
            <a:endParaRPr lang="en-US" dirty="0"/>
          </a:p>
        </p:txBody>
      </p:sp>
    </p:spTree>
    <p:extLst>
      <p:ext uri="{BB962C8B-B14F-4D97-AF65-F5344CB8AC3E}">
        <p14:creationId xmlns:p14="http://schemas.microsoft.com/office/powerpoint/2010/main" val="143813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endParaRPr lang="en-US" dirty="0"/>
          </a:p>
          <a:p>
            <a:pPr marL="0" indent="0">
              <a:buNone/>
            </a:pPr>
            <a:r>
              <a:rPr lang="en-US" dirty="0"/>
              <a:t>Wait until your team number is called to leave the auditorium.</a:t>
            </a:r>
          </a:p>
          <a:p>
            <a:pPr marL="0" indent="0">
              <a:buNone/>
            </a:pPr>
            <a:endParaRPr lang="en-US" dirty="0"/>
          </a:p>
          <a:p>
            <a:pPr marL="0" indent="0">
              <a:buNone/>
            </a:pPr>
            <a:r>
              <a:rPr lang="en-US" dirty="0"/>
              <a:t>Good luck!</a:t>
            </a:r>
          </a:p>
        </p:txBody>
      </p:sp>
    </p:spTree>
    <p:extLst>
      <p:ext uri="{BB962C8B-B14F-4D97-AF65-F5344CB8AC3E}">
        <p14:creationId xmlns:p14="http://schemas.microsoft.com/office/powerpoint/2010/main" val="303577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a:bodyPr>
          <a:lstStyle/>
          <a:p>
            <a:pPr marL="0" indent="0">
              <a:buNone/>
            </a:pPr>
            <a:r>
              <a:rPr lang="en-US" dirty="0"/>
              <a:t>Today’s challenge: </a:t>
            </a:r>
          </a:p>
          <a:p>
            <a:pPr marL="222250" indent="0">
              <a:buNone/>
            </a:pPr>
            <a:r>
              <a:rPr lang="en-US" dirty="0"/>
              <a:t>Build a tower to support the </a:t>
            </a:r>
          </a:p>
          <a:p>
            <a:pPr marL="222250" indent="0">
              <a:buNone/>
            </a:pPr>
            <a:r>
              <a:rPr lang="en-US" dirty="0"/>
              <a:t>Olympic flame.</a:t>
            </a:r>
          </a:p>
          <a:p>
            <a:pPr marL="222250" indent="0">
              <a:buNone/>
            </a:pP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6668" y="2057400"/>
            <a:ext cx="2469522" cy="3547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59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92500"/>
          </a:bodyPr>
          <a:lstStyle/>
          <a:p>
            <a:pPr marL="0" indent="0">
              <a:buNone/>
            </a:pPr>
            <a:r>
              <a:rPr lang="en-US" dirty="0"/>
              <a:t>Congratulations on making it to the Olympic Games.  A torch was designed to burn for the duration of the games.  Unfortunately, recent weather destroyed the supporting tower.  Your mission today is to build a replacement support using the components salvaged from the original.</a:t>
            </a:r>
          </a:p>
          <a:p>
            <a:pPr marL="0" indent="0">
              <a:buNone/>
            </a:pPr>
            <a:endParaRPr lang="en-US" dirty="0"/>
          </a:p>
          <a:p>
            <a:pPr marL="0" indent="0">
              <a:buNone/>
            </a:pPr>
            <a:r>
              <a:rPr lang="en-US" dirty="0"/>
              <a:t>You will need to use creative engineering approaches and weigh all trade-offs to solve your challenge.</a:t>
            </a:r>
          </a:p>
          <a:p>
            <a:pPr marL="0" indent="0">
              <a:buNone/>
            </a:pPr>
            <a:endParaRPr lang="en-US" dirty="0"/>
          </a:p>
        </p:txBody>
      </p:sp>
    </p:spTree>
    <p:extLst>
      <p:ext uri="{BB962C8B-B14F-4D97-AF65-F5344CB8AC3E}">
        <p14:creationId xmlns:p14="http://schemas.microsoft.com/office/powerpoint/2010/main" val="514816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a:bodyPr>
          <a:lstStyle/>
          <a:p>
            <a:pPr marL="0" indent="0">
              <a:buNone/>
            </a:pPr>
            <a:r>
              <a:rPr lang="en-US" dirty="0"/>
              <a:t>Primary objectives:</a:t>
            </a:r>
          </a:p>
          <a:p>
            <a:pPr marL="679450" indent="-457200"/>
            <a:r>
              <a:rPr lang="en-US" dirty="0"/>
              <a:t>Height</a:t>
            </a:r>
          </a:p>
          <a:p>
            <a:pPr marL="679450" indent="-457200"/>
            <a:r>
              <a:rPr lang="en-US" dirty="0"/>
              <a:t>Strength</a:t>
            </a:r>
          </a:p>
          <a:p>
            <a:pPr marL="679450" indent="-457200"/>
            <a:r>
              <a:rPr lang="en-US" dirty="0"/>
              <a:t>Stability</a:t>
            </a:r>
          </a:p>
          <a:p>
            <a:pPr marL="0" indent="0">
              <a:buNone/>
            </a:pPr>
            <a:endParaRPr lang="en-US" dirty="0"/>
          </a:p>
        </p:txBody>
      </p:sp>
    </p:spTree>
    <p:extLst>
      <p:ext uri="{BB962C8B-B14F-4D97-AF65-F5344CB8AC3E}">
        <p14:creationId xmlns:p14="http://schemas.microsoft.com/office/powerpoint/2010/main" val="389678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lstStyle/>
          <a:p>
            <a:pPr marL="0" indent="0">
              <a:buNone/>
            </a:pPr>
            <a:r>
              <a:rPr lang="en-US" dirty="0"/>
              <a:t>You will have </a:t>
            </a:r>
            <a:r>
              <a:rPr lang="en-US" b="1" dirty="0"/>
              <a:t>45 minutes</a:t>
            </a:r>
            <a:r>
              <a:rPr lang="en-US" dirty="0"/>
              <a:t> to design, build and test your project.</a:t>
            </a:r>
          </a:p>
          <a:p>
            <a:pPr marL="0" indent="0">
              <a:buNone/>
            </a:pPr>
            <a:endParaRPr lang="en-US" dirty="0"/>
          </a:p>
          <a:p>
            <a:pPr marL="0" indent="0">
              <a:buNone/>
            </a:pPr>
            <a:r>
              <a:rPr lang="en-US" dirty="0"/>
              <a:t>Suggested schedule:</a:t>
            </a:r>
          </a:p>
          <a:p>
            <a:pPr marL="857250" lvl="1" indent="-457200">
              <a:buFont typeface="Arial" pitchFamily="34" charset="0"/>
              <a:buChar char="•"/>
            </a:pPr>
            <a:r>
              <a:rPr lang="en-US" dirty="0"/>
              <a:t>Design – 10 minutes</a:t>
            </a:r>
          </a:p>
          <a:p>
            <a:pPr marL="857250" lvl="1" indent="-457200">
              <a:buFont typeface="Arial" pitchFamily="34" charset="0"/>
              <a:buChar char="•"/>
            </a:pPr>
            <a:r>
              <a:rPr lang="en-US" dirty="0"/>
              <a:t>Build – 20 minutes</a:t>
            </a:r>
          </a:p>
          <a:p>
            <a:pPr marL="857250" lvl="1" indent="-457200">
              <a:buFont typeface="Arial" pitchFamily="34" charset="0"/>
              <a:buChar char="•"/>
            </a:pPr>
            <a:r>
              <a:rPr lang="en-US" dirty="0"/>
              <a:t>Test and refine – 15 minutes</a:t>
            </a:r>
          </a:p>
        </p:txBody>
      </p:sp>
    </p:spTree>
    <p:extLst>
      <p:ext uri="{BB962C8B-B14F-4D97-AF65-F5344CB8AC3E}">
        <p14:creationId xmlns:p14="http://schemas.microsoft.com/office/powerpoint/2010/main" val="360637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fontScale="92500"/>
          </a:bodyPr>
          <a:lstStyle/>
          <a:p>
            <a:r>
              <a:rPr lang="en-US" dirty="0"/>
              <a:t>Points are awarded for height of your tower.</a:t>
            </a:r>
          </a:p>
          <a:p>
            <a:pPr marL="0" indent="0">
              <a:buNone/>
            </a:pPr>
            <a:endParaRPr lang="en-US" dirty="0"/>
          </a:p>
          <a:p>
            <a:r>
              <a:rPr lang="en-US" dirty="0"/>
              <a:t>Points will be awarded for each weight you tower supports.  </a:t>
            </a:r>
          </a:p>
          <a:p>
            <a:pPr marL="0" indent="0">
              <a:buNone/>
            </a:pPr>
            <a:endParaRPr lang="en-US" dirty="0"/>
          </a:p>
          <a:p>
            <a:r>
              <a:rPr lang="en-US" dirty="0"/>
              <a:t>Win by scoring the highest number of points.</a:t>
            </a:r>
          </a:p>
          <a:p>
            <a:pPr marL="0" indent="0">
              <a:buNone/>
            </a:pPr>
            <a:endParaRPr lang="en-US" dirty="0"/>
          </a:p>
          <a:p>
            <a:r>
              <a:rPr lang="en-US" dirty="0"/>
              <a:t>Additional awards will be given for creative designs.</a:t>
            </a:r>
          </a:p>
        </p:txBody>
      </p:sp>
    </p:spTree>
    <p:extLst>
      <p:ext uri="{BB962C8B-B14F-4D97-AF65-F5344CB8AC3E}">
        <p14:creationId xmlns:p14="http://schemas.microsoft.com/office/powerpoint/2010/main" val="3606379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pic>
        <p:nvPicPr>
          <p:cNvPr id="4" name="Content Placeholder 3" descr="http://www.mayvillestate.edu/Academics/STEM/PublishingImages/Engineering%20Design%20Process.pn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47800" y="1600200"/>
            <a:ext cx="6156014" cy="4495799"/>
          </a:xfrm>
          <a:prstGeom prst="rect">
            <a:avLst/>
          </a:prstGeom>
          <a:noFill/>
          <a:ln>
            <a:noFill/>
          </a:ln>
        </p:spPr>
      </p:pic>
    </p:spTree>
    <p:extLst>
      <p:ext uri="{BB962C8B-B14F-4D97-AF65-F5344CB8AC3E}">
        <p14:creationId xmlns:p14="http://schemas.microsoft.com/office/powerpoint/2010/main" val="199052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7933C"/>
                </a:solidFill>
              </a:rPr>
              <a:t>Engineering Design Challenge</a:t>
            </a:r>
          </a:p>
        </p:txBody>
      </p:sp>
      <p:sp>
        <p:nvSpPr>
          <p:cNvPr id="6" name="Content Placeholder 5"/>
          <p:cNvSpPr>
            <a:spLocks noGrp="1"/>
          </p:cNvSpPr>
          <p:nvPr>
            <p:ph idx="1"/>
          </p:nvPr>
        </p:nvSpPr>
        <p:spPr/>
        <p:txBody>
          <a:bodyPr>
            <a:normAutofit lnSpcReduction="10000"/>
          </a:bodyPr>
          <a:lstStyle/>
          <a:p>
            <a:pPr marL="0" indent="0">
              <a:buNone/>
            </a:pPr>
            <a:r>
              <a:rPr lang="en-US" dirty="0"/>
              <a:t>Each team will be given the same set of instructions and supplies.  </a:t>
            </a:r>
          </a:p>
          <a:p>
            <a:pPr marL="0" indent="0">
              <a:buNone/>
            </a:pPr>
            <a:endParaRPr lang="en-US" dirty="0"/>
          </a:p>
          <a:p>
            <a:pPr marL="0" indent="0">
              <a:buNone/>
            </a:pPr>
            <a:r>
              <a:rPr lang="en-US" dirty="0"/>
              <a:t>Be sure to check your supplies immediately since any missing supplies must be replaced in the </a:t>
            </a:r>
            <a:r>
              <a:rPr lang="en-US" b="1" dirty="0"/>
              <a:t>first five minutes of the challenge</a:t>
            </a:r>
            <a:r>
              <a:rPr lang="en-US" dirty="0"/>
              <a:t>.</a:t>
            </a:r>
          </a:p>
          <a:p>
            <a:pPr marL="0" indent="0">
              <a:buNone/>
            </a:pPr>
            <a:endParaRPr lang="en-US" dirty="0"/>
          </a:p>
          <a:p>
            <a:pPr marL="0" indent="0">
              <a:buNone/>
            </a:pPr>
            <a:r>
              <a:rPr lang="en-US" dirty="0"/>
              <a:t>Read all instructions carefully before beginning the challenge.</a:t>
            </a:r>
          </a:p>
          <a:p>
            <a:pPr marL="0" indent="0">
              <a:buNone/>
            </a:pPr>
            <a:endParaRPr lang="en-US" dirty="0"/>
          </a:p>
        </p:txBody>
      </p:sp>
    </p:spTree>
    <p:extLst>
      <p:ext uri="{BB962C8B-B14F-4D97-AF65-F5344CB8AC3E}">
        <p14:creationId xmlns:p14="http://schemas.microsoft.com/office/powerpoint/2010/main" val="283115297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1340</TotalTime>
  <Words>923</Words>
  <Application>Microsoft Office PowerPoint</Application>
  <PresentationFormat>On-screen Show (4:3)</PresentationFormat>
  <Paragraphs>121</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Garamond</vt:lpstr>
      <vt:lpstr>Times New Roman</vt:lpstr>
      <vt:lpstr>1_Office Theme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lpstr>Engineering Design Challenge</vt:lpstr>
    </vt:vector>
  </TitlesOfParts>
  <Company>The University of Texas at Austin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Office Report</dc:title>
  <dc:creator>SavitaRaj</dc:creator>
  <cp:lastModifiedBy>Carmichael, Lindsey A</cp:lastModifiedBy>
  <cp:revision>161</cp:revision>
  <cp:lastPrinted>2011-06-08T20:44:42Z</cp:lastPrinted>
  <dcterms:created xsi:type="dcterms:W3CDTF">2013-04-05T03:16:28Z</dcterms:created>
  <dcterms:modified xsi:type="dcterms:W3CDTF">2020-12-16T22:35:39Z</dcterms:modified>
</cp:coreProperties>
</file>